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10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3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7463" y="901338"/>
            <a:ext cx="10554787" cy="5826034"/>
          </a:xfrm>
        </p:spPr>
        <p:txBody>
          <a:bodyPr>
            <a:normAutofit/>
          </a:bodyPr>
          <a:lstStyle/>
          <a:p>
            <a:r>
              <a:rPr lang="en-US" sz="2600" dirty="0"/>
              <a:t>Peter </a:t>
            </a:r>
            <a:r>
              <a:rPr lang="en-US" sz="2600" dirty="0" smtClean="0"/>
              <a:t>Davidson</a:t>
            </a:r>
          </a:p>
          <a:p>
            <a:pPr>
              <a:lnSpc>
                <a:spcPct val="11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3000" dirty="0" smtClean="0">
                <a:solidFill>
                  <a:srgbClr val="C00000"/>
                </a:solidFill>
              </a:rPr>
              <a:t>Lecture 5 (of 7)</a:t>
            </a:r>
            <a:endParaRPr lang="en-US" sz="3000" dirty="0">
              <a:solidFill>
                <a:srgbClr val="C00000"/>
              </a:solidFill>
            </a:endParaRPr>
          </a:p>
          <a:p>
            <a:r>
              <a:rPr lang="en-US" sz="3000" u="sng" dirty="0" smtClean="0">
                <a:solidFill>
                  <a:srgbClr val="C00000"/>
                </a:solidFill>
              </a:rPr>
              <a:t>Wave-like PDEs (3): 3D Dispersive Waves</a:t>
            </a:r>
            <a:endParaRPr lang="en-US" dirty="0" smtClean="0"/>
          </a:p>
          <a:p>
            <a:pPr algn="just">
              <a:lnSpc>
                <a:spcPct val="120000"/>
              </a:lnSpc>
            </a:pPr>
            <a:r>
              <a:rPr lang="en-US" dirty="0" smtClean="0"/>
              <a:t>Final lecture on wave-like PDEs. Topics:</a:t>
            </a:r>
            <a:endParaRPr lang="en-US" dirty="0" smtClean="0">
              <a:solidFill>
                <a:srgbClr val="0070C0"/>
              </a:solidFill>
            </a:endParaRPr>
          </a:p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G</a:t>
            </a:r>
            <a:r>
              <a:rPr lang="en-US" b="1" dirty="0" smtClean="0">
                <a:solidFill>
                  <a:srgbClr val="0070C0"/>
                </a:solidFill>
              </a:rPr>
              <a:t>roup velocity in 3D, with inertial waves as an example</a:t>
            </a:r>
          </a:p>
          <a:p>
            <a:pPr algn="just">
              <a:lnSpc>
                <a:spcPct val="120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2.    </a:t>
            </a:r>
            <a:r>
              <a:rPr lang="en-US" b="1" dirty="0" smtClean="0">
                <a:solidFill>
                  <a:srgbClr val="0070C0"/>
                </a:solidFill>
              </a:rPr>
              <a:t>Dispersion characteristics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 smtClean="0">
                <a:solidFill>
                  <a:srgbClr val="0070C0"/>
                </a:solidFill>
              </a:rPr>
              <a:t>of inertial </a:t>
            </a:r>
            <a:r>
              <a:rPr lang="en-US" b="1" dirty="0" smtClean="0">
                <a:solidFill>
                  <a:srgbClr val="0070C0"/>
                </a:solidFill>
              </a:rPr>
              <a:t>waves (an illustrative example)</a:t>
            </a:r>
            <a:endParaRPr lang="en-US" sz="1800" b="1" dirty="0" smtClean="0">
              <a:solidFill>
                <a:srgbClr val="0070C0"/>
              </a:solidFill>
            </a:endParaRPr>
          </a:p>
          <a:p>
            <a:pPr marL="457200" indent="-457200" algn="just">
              <a:lnSpc>
                <a:spcPct val="120000"/>
              </a:lnSpc>
              <a:buFont typeface="Arial" panose="020B0604020202020204" pitchFamily="34" charset="0"/>
              <a:buAutoNum type="arabicPeriod" startAt="3"/>
            </a:pP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Bizarre </a:t>
            </a:r>
            <a:r>
              <a:rPr lang="en-US" b="1" dirty="0" smtClean="0">
                <a:solidFill>
                  <a:srgbClr val="0070C0"/>
                </a:solidFill>
              </a:rPr>
              <a:t>dispersion </a:t>
            </a:r>
            <a:r>
              <a:rPr lang="en-US" b="1" dirty="0">
                <a:solidFill>
                  <a:srgbClr val="0070C0"/>
                </a:solidFill>
              </a:rPr>
              <a:t>characteristics </a:t>
            </a:r>
            <a:r>
              <a:rPr lang="en-US" b="1" dirty="0" smtClean="0">
                <a:solidFill>
                  <a:srgbClr val="0070C0"/>
                </a:solidFill>
              </a:rPr>
              <a:t>leads to </a:t>
            </a:r>
            <a:r>
              <a:rPr lang="en-US" b="1" dirty="0">
                <a:solidFill>
                  <a:srgbClr val="0070C0"/>
                </a:solidFill>
              </a:rPr>
              <a:t>b</a:t>
            </a:r>
            <a:r>
              <a:rPr lang="en-US" b="1" dirty="0" smtClean="0">
                <a:solidFill>
                  <a:srgbClr val="0070C0"/>
                </a:solidFill>
              </a:rPr>
              <a:t>izarre phenomena</a:t>
            </a:r>
            <a:endParaRPr lang="en-US" b="1" dirty="0" smtClean="0">
              <a:solidFill>
                <a:srgbClr val="FF0000"/>
              </a:solidFill>
            </a:endParaRPr>
          </a:p>
          <a:p>
            <a:pPr algn="just">
              <a:lnSpc>
                <a:spcPct val="120000"/>
              </a:lnSpc>
            </a:pPr>
            <a:r>
              <a:rPr lang="en-US" dirty="0" smtClean="0">
                <a:solidFill>
                  <a:srgbClr val="C00000"/>
                </a:solidFill>
              </a:rPr>
              <a:t>3D dispersive waves are highly counterintuitive - beware! </a:t>
            </a:r>
            <a:endParaRPr lang="en-US" dirty="0" smtClean="0">
              <a:solidFill>
                <a:srgbClr val="C00000"/>
              </a:solidFill>
            </a:endParaRPr>
          </a:p>
          <a:p>
            <a:pPr algn="just">
              <a:lnSpc>
                <a:spcPct val="120000"/>
              </a:lnSpc>
            </a:pPr>
            <a:r>
              <a:rPr lang="en-US" dirty="0" smtClean="0">
                <a:solidFill>
                  <a:srgbClr val="C00000"/>
                </a:solidFill>
              </a:rPr>
              <a:t>But </a:t>
            </a:r>
            <a:r>
              <a:rPr lang="en-US" dirty="0" smtClean="0">
                <a:solidFill>
                  <a:srgbClr val="C00000"/>
                </a:solidFill>
              </a:rPr>
              <a:t>they are </a:t>
            </a:r>
            <a:r>
              <a:rPr lang="en-US" dirty="0" smtClean="0">
                <a:solidFill>
                  <a:srgbClr val="C00000"/>
                </a:solidFill>
              </a:rPr>
              <a:t>fun…!</a:t>
            </a:r>
            <a:endParaRPr lang="en-US" dirty="0" smtClean="0">
              <a:solidFill>
                <a:srgbClr val="C00000"/>
              </a:solidFill>
            </a:endParaRPr>
          </a:p>
          <a:p>
            <a:pPr algn="just">
              <a:lnSpc>
                <a:spcPct val="120000"/>
              </a:lnSpc>
            </a:pPr>
            <a:r>
              <a:rPr lang="en-US" dirty="0" smtClean="0"/>
              <a:t>But first, a reminder of the last lecture…</a:t>
            </a:r>
          </a:p>
          <a:p>
            <a:pPr algn="just">
              <a:lnSpc>
                <a:spcPct val="120000"/>
              </a:lnSpc>
            </a:pPr>
            <a:endParaRPr lang="en-US" b="1" dirty="0">
              <a:solidFill>
                <a:srgbClr val="0070C0"/>
              </a:solidFill>
            </a:endParaRP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80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44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097" y="-127246"/>
            <a:ext cx="13902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>
                <a:solidFill>
                  <a:srgbClr val="C00000"/>
                </a:solidFill>
              </a:rPr>
              <a:t>L</a:t>
            </a:r>
            <a:r>
              <a:rPr lang="en-US" sz="2000" u="sng" dirty="0" smtClean="0">
                <a:solidFill>
                  <a:srgbClr val="C00000"/>
                </a:solidFill>
              </a:rPr>
              <a:t>ast lecture</a:t>
            </a:r>
            <a:endParaRPr lang="en-GB" sz="20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6" y="235132"/>
            <a:ext cx="6938121" cy="229263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7992887" y="2233225"/>
            <a:ext cx="139474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 smtClean="0">
                <a:solidFill>
                  <a:srgbClr val="C00000"/>
                </a:solidFill>
              </a:rPr>
              <a:t>This lecture</a:t>
            </a:r>
            <a:endParaRPr lang="en-GB" sz="2000" u="sng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9668" y="2594146"/>
            <a:ext cx="7894289" cy="421013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95943" y="6042505"/>
            <a:ext cx="3853543" cy="70788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3D dispersive waves exhibit bizarre properties. Forget about intuition!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5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43607" y="-94846"/>
            <a:ext cx="58340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000" b="1" u="sng" dirty="0" smtClean="0">
                <a:solidFill>
                  <a:srgbClr val="C00000"/>
                </a:solidFill>
              </a:rPr>
              <a:t>1. Group Velocity </a:t>
            </a:r>
            <a:r>
              <a:rPr lang="en-US" sz="2000" b="1" u="sng" dirty="0">
                <a:solidFill>
                  <a:srgbClr val="C00000"/>
                </a:solidFill>
              </a:rPr>
              <a:t>in 3D</a:t>
            </a:r>
            <a:r>
              <a:rPr lang="en-US" sz="2000" b="1" u="sng" dirty="0" smtClean="0">
                <a:solidFill>
                  <a:srgbClr val="C00000"/>
                </a:solidFill>
              </a:rPr>
              <a:t>, Inertial Waves as an Example</a:t>
            </a:r>
            <a:endParaRPr lang="en-US" sz="2000" b="1" u="sng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166" y="3116725"/>
            <a:ext cx="5956662" cy="364883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61" y="420855"/>
            <a:ext cx="6497633" cy="264361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39187" y="116838"/>
            <a:ext cx="262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General strategy…</a:t>
            </a:r>
            <a:endParaRPr lang="en-GB" b="1" dirty="0">
              <a:solidFill>
                <a:srgbClr val="C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61168" y="2747393"/>
            <a:ext cx="2599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It’s business as usual…</a:t>
            </a:r>
            <a:endParaRPr lang="en-GB" b="1" dirty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9532" y="6119225"/>
            <a:ext cx="4153989" cy="6463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002060"/>
                </a:solidFill>
              </a:rPr>
              <a:t>C</a:t>
            </a:r>
            <a:r>
              <a:rPr lang="en-US" i="1" dirty="0" err="1" smtClean="0">
                <a:solidFill>
                  <a:srgbClr val="002060"/>
                </a:solidFill>
              </a:rPr>
              <a:t>p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>
                <a:solidFill>
                  <a:srgbClr val="002060"/>
                </a:solidFill>
              </a:rPr>
              <a:t>(velocity of wave </a:t>
            </a:r>
            <a:r>
              <a:rPr lang="en-US" dirty="0" smtClean="0">
                <a:solidFill>
                  <a:srgbClr val="002060"/>
                </a:solidFill>
              </a:rPr>
              <a:t>crests)</a:t>
            </a:r>
            <a:r>
              <a:rPr lang="en-GB" dirty="0" smtClean="0">
                <a:solidFill>
                  <a:srgbClr val="002060"/>
                </a:solidFill>
              </a:rPr>
              <a:t> </a:t>
            </a:r>
            <a:r>
              <a:rPr lang="en-US" dirty="0" smtClean="0">
                <a:solidFill>
                  <a:srgbClr val="002060"/>
                </a:solidFill>
              </a:rPr>
              <a:t>also a vector. </a:t>
            </a:r>
          </a:p>
          <a:p>
            <a:r>
              <a:rPr lang="en-US" b="1" dirty="0" err="1" smtClean="0">
                <a:solidFill>
                  <a:srgbClr val="002060"/>
                </a:solidFill>
              </a:rPr>
              <a:t>C</a:t>
            </a:r>
            <a:r>
              <a:rPr lang="en-US" i="1" dirty="0" err="1" smtClean="0">
                <a:solidFill>
                  <a:srgbClr val="002060"/>
                </a:solidFill>
              </a:rPr>
              <a:t>p</a:t>
            </a:r>
            <a:r>
              <a:rPr lang="en-US" i="1" dirty="0" smtClean="0">
                <a:solidFill>
                  <a:srgbClr val="002060"/>
                </a:solidFill>
              </a:rPr>
              <a:t> </a:t>
            </a:r>
            <a:r>
              <a:rPr lang="en-US" dirty="0" smtClean="0">
                <a:solidFill>
                  <a:srgbClr val="002060"/>
                </a:solidFill>
              </a:rPr>
              <a:t>has  magnitude </a:t>
            </a:r>
            <a:r>
              <a:rPr lang="el-GR" i="1" dirty="0" smtClean="0">
                <a:solidFill>
                  <a:srgbClr val="002060"/>
                </a:solidFill>
              </a:rPr>
              <a:t>ω</a:t>
            </a:r>
            <a:r>
              <a:rPr lang="en-US" dirty="0" smtClean="0">
                <a:solidFill>
                  <a:srgbClr val="002060"/>
                </a:solidFill>
              </a:rPr>
              <a:t>/|</a:t>
            </a:r>
            <a:r>
              <a:rPr lang="en-US" b="1" dirty="0" smtClean="0">
                <a:solidFill>
                  <a:srgbClr val="002060"/>
                </a:solidFill>
              </a:rPr>
              <a:t>k</a:t>
            </a:r>
            <a:r>
              <a:rPr lang="en-US" dirty="0" smtClean="0">
                <a:solidFill>
                  <a:srgbClr val="002060"/>
                </a:solidFill>
              </a:rPr>
              <a:t>|</a:t>
            </a:r>
            <a:r>
              <a:rPr lang="en-US" i="1" dirty="0" smtClean="0">
                <a:solidFill>
                  <a:srgbClr val="002060"/>
                </a:solidFill>
              </a:rPr>
              <a:t> </a:t>
            </a:r>
            <a:r>
              <a:rPr lang="en-US" dirty="0" smtClean="0">
                <a:solidFill>
                  <a:srgbClr val="002060"/>
                </a:solidFill>
              </a:rPr>
              <a:t>and direction </a:t>
            </a:r>
            <a:r>
              <a:rPr lang="en-US" b="1" dirty="0" smtClean="0">
                <a:solidFill>
                  <a:srgbClr val="002060"/>
                </a:solidFill>
              </a:rPr>
              <a:t>k</a:t>
            </a:r>
            <a:r>
              <a:rPr lang="en-US" dirty="0">
                <a:solidFill>
                  <a:srgbClr val="002060"/>
                </a:solidFill>
              </a:rPr>
              <a:t>.</a:t>
            </a:r>
            <a:r>
              <a:rPr lang="en-US" dirty="0" smtClean="0">
                <a:solidFill>
                  <a:srgbClr val="002060"/>
                </a:solidFill>
              </a:rPr>
              <a:t>  </a:t>
            </a: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82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37313" y="-81950"/>
            <a:ext cx="49447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u="sng" dirty="0" smtClean="0">
                <a:solidFill>
                  <a:srgbClr val="C00000"/>
                </a:solidFill>
              </a:rPr>
              <a:t>An example: Inertial </a:t>
            </a:r>
            <a:r>
              <a:rPr lang="en-US" sz="2000" b="1" u="sng" dirty="0">
                <a:solidFill>
                  <a:srgbClr val="C00000"/>
                </a:solidFill>
              </a:rPr>
              <a:t>waves </a:t>
            </a:r>
            <a:r>
              <a:rPr lang="en-US" sz="2000" b="1" u="sng" dirty="0" smtClean="0">
                <a:solidFill>
                  <a:srgbClr val="C00000"/>
                </a:solidFill>
              </a:rPr>
              <a:t>in a rotating fluid</a:t>
            </a:r>
            <a:endParaRPr lang="en-GB" sz="20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6697" y="1371600"/>
            <a:ext cx="2429691" cy="53854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44" y="347189"/>
            <a:ext cx="6784905" cy="317978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607" y="3622303"/>
            <a:ext cx="6539237" cy="310859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5141244" y="5277213"/>
            <a:ext cx="2408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(see examples </a:t>
            </a:r>
            <a:r>
              <a:rPr lang="en-US" dirty="0" smtClean="0">
                <a:solidFill>
                  <a:srgbClr val="002060"/>
                </a:solidFill>
              </a:rPr>
              <a:t>paper) 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42423" y="4156124"/>
            <a:ext cx="1247503" cy="6463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+ for </a:t>
            </a:r>
            <a:r>
              <a:rPr lang="en-US" i="1" dirty="0" err="1" smtClean="0">
                <a:solidFill>
                  <a:srgbClr val="C00000"/>
                </a:solidFill>
              </a:rPr>
              <a:t>k</a:t>
            </a:r>
            <a:r>
              <a:rPr lang="en-US" sz="1400" i="1" dirty="0" err="1" smtClean="0">
                <a:solidFill>
                  <a:srgbClr val="C00000"/>
                </a:solidFill>
              </a:rPr>
              <a:t>z</a:t>
            </a:r>
            <a:r>
              <a:rPr lang="en-US" sz="1400" dirty="0" smtClean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&gt; 0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- </a:t>
            </a:r>
            <a:r>
              <a:rPr lang="en-US" dirty="0">
                <a:solidFill>
                  <a:srgbClr val="C00000"/>
                </a:solidFill>
              </a:rPr>
              <a:t>for </a:t>
            </a:r>
            <a:r>
              <a:rPr lang="en-US" i="1" dirty="0" err="1">
                <a:solidFill>
                  <a:srgbClr val="C00000"/>
                </a:solidFill>
              </a:rPr>
              <a:t>k</a:t>
            </a:r>
            <a:r>
              <a:rPr lang="en-US" sz="1400" i="1" dirty="0" err="1">
                <a:solidFill>
                  <a:srgbClr val="C00000"/>
                </a:solidFill>
              </a:rPr>
              <a:t>z</a:t>
            </a:r>
            <a:r>
              <a:rPr lang="en-US" sz="1400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&lt; 0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37119" y="6081438"/>
            <a:ext cx="1452155" cy="646331"/>
          </a:xfrm>
          <a:prstGeom prst="rect">
            <a:avLst/>
          </a:prstGeom>
          <a:ln w="28575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+ for </a:t>
            </a:r>
            <a:r>
              <a:rPr lang="en-US" b="1" dirty="0">
                <a:solidFill>
                  <a:srgbClr val="C00000"/>
                </a:solidFill>
              </a:rPr>
              <a:t>c</a:t>
            </a:r>
            <a:r>
              <a:rPr lang="en-US" sz="1400" i="1" dirty="0" smtClean="0">
                <a:solidFill>
                  <a:srgbClr val="C00000"/>
                </a:solidFill>
              </a:rPr>
              <a:t>g  </a:t>
            </a:r>
            <a:r>
              <a:rPr lang="en-US" dirty="0" smtClean="0">
                <a:solidFill>
                  <a:srgbClr val="C00000"/>
                </a:solidFill>
              </a:rPr>
              <a:t>up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- for </a:t>
            </a:r>
            <a:r>
              <a:rPr lang="en-US" b="1" dirty="0">
                <a:solidFill>
                  <a:srgbClr val="C00000"/>
                </a:solidFill>
              </a:rPr>
              <a:t>c</a:t>
            </a:r>
            <a:r>
              <a:rPr lang="en-US" sz="1400" i="1" dirty="0" smtClean="0">
                <a:solidFill>
                  <a:srgbClr val="C00000"/>
                </a:solidFill>
              </a:rPr>
              <a:t>g</a:t>
            </a:r>
            <a:r>
              <a:rPr lang="en-US" i="1" dirty="0" smtClean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down 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85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50084" y="-102278"/>
            <a:ext cx="4045018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2. Properties </a:t>
            </a:r>
            <a:r>
              <a:rPr lang="en-US" sz="2400" b="1" u="sng" dirty="0">
                <a:solidFill>
                  <a:srgbClr val="C00000"/>
                </a:solidFill>
              </a:rPr>
              <a:t>of </a:t>
            </a:r>
            <a:r>
              <a:rPr lang="en-US" sz="2400" b="1" u="sng" dirty="0" smtClean="0">
                <a:solidFill>
                  <a:srgbClr val="C00000"/>
                </a:solidFill>
              </a:rPr>
              <a:t>Inertial Waves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15" y="403694"/>
            <a:ext cx="5971851" cy="204763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0036627" y="3084913"/>
            <a:ext cx="2063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</a:t>
            </a:r>
            <a:r>
              <a:rPr lang="en-US" sz="1600" dirty="0" smtClean="0"/>
              <a:t>ipples appear</a:t>
            </a:r>
          </a:p>
          <a:p>
            <a:r>
              <a:rPr lang="en-US" sz="1600" dirty="0" smtClean="0"/>
              <a:t> here</a:t>
            </a:r>
            <a:endParaRPr lang="en-GB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43" y="3222511"/>
            <a:ext cx="7265074" cy="353795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606" y="1476101"/>
            <a:ext cx="5908763" cy="163493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31520" y="2836288"/>
            <a:ext cx="2037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T</a:t>
            </a:r>
            <a:r>
              <a:rPr lang="en-US" sz="2000" dirty="0" smtClean="0">
                <a:solidFill>
                  <a:srgbClr val="002060"/>
                </a:solidFill>
              </a:rPr>
              <a:t>wo extremes: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66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55" y="775281"/>
            <a:ext cx="5974563" cy="481600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3048641" y="-55716"/>
            <a:ext cx="4219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Oscillating disc experiment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309" y="2524711"/>
            <a:ext cx="4428308" cy="339135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714309" y="2176218"/>
            <a:ext cx="1952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rgbClr val="C00000"/>
                </a:solidFill>
              </a:rPr>
              <a:t>Low </a:t>
            </a:r>
            <a:r>
              <a:rPr lang="el-GR" i="1" u="sng" dirty="0" smtClean="0">
                <a:solidFill>
                  <a:srgbClr val="C00000"/>
                </a:solidFill>
              </a:rPr>
              <a:t>ω</a:t>
            </a:r>
            <a:r>
              <a:rPr lang="en-US" u="sng" dirty="0" smtClean="0">
                <a:solidFill>
                  <a:srgbClr val="C00000"/>
                </a:solidFill>
              </a:rPr>
              <a:t> (</a:t>
            </a:r>
            <a:r>
              <a:rPr lang="el-GR" i="1" u="sng" dirty="0" smtClean="0">
                <a:solidFill>
                  <a:srgbClr val="C00000"/>
                </a:solidFill>
              </a:rPr>
              <a:t>ω</a:t>
            </a:r>
            <a:r>
              <a:rPr lang="en-US" i="1" u="sng" dirty="0" smtClean="0">
                <a:solidFill>
                  <a:srgbClr val="C00000"/>
                </a:solidFill>
              </a:rPr>
              <a:t> </a:t>
            </a:r>
            <a:r>
              <a:rPr lang="en-US" u="sng" dirty="0" smtClean="0">
                <a:solidFill>
                  <a:srgbClr val="C00000"/>
                </a:solidFill>
              </a:rPr>
              <a:t>&lt;&lt; </a:t>
            </a:r>
            <a:r>
              <a:rPr lang="el-GR" i="1" u="sng" dirty="0" smtClean="0">
                <a:solidFill>
                  <a:srgbClr val="C00000"/>
                </a:solidFill>
              </a:rPr>
              <a:t>Ω</a:t>
            </a:r>
            <a:r>
              <a:rPr lang="en-US" u="sng" dirty="0" smtClean="0">
                <a:solidFill>
                  <a:srgbClr val="C00000"/>
                </a:solidFill>
              </a:rPr>
              <a:t>)</a:t>
            </a:r>
            <a:endParaRPr lang="en-GB" u="sng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190" y="6023441"/>
            <a:ext cx="6797680" cy="75125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6714309" y="2603969"/>
            <a:ext cx="635468" cy="36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0" y="405949"/>
            <a:ext cx="3161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Consider different frequencies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80988" y="1255330"/>
            <a:ext cx="5558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Angle of </a:t>
            </a:r>
            <a:r>
              <a:rPr lang="en-US" b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 set by dispersion relationship: </a:t>
            </a:r>
            <a:r>
              <a:rPr lang="el-GR" i="1" dirty="0" smtClean="0">
                <a:solidFill>
                  <a:srgbClr val="C00000"/>
                </a:solidFill>
              </a:rPr>
              <a:t>ω</a:t>
            </a:r>
            <a:r>
              <a:rPr lang="en-US" dirty="0" smtClean="0">
                <a:solidFill>
                  <a:srgbClr val="C00000"/>
                </a:solidFill>
              </a:rPr>
              <a:t>/2</a:t>
            </a:r>
            <a:r>
              <a:rPr lang="el-GR" dirty="0" smtClean="0">
                <a:solidFill>
                  <a:srgbClr val="C00000"/>
                </a:solidFill>
              </a:rPr>
              <a:t>Ω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= ± </a:t>
            </a:r>
            <a:r>
              <a:rPr lang="en-US" i="1" dirty="0" err="1" smtClean="0">
                <a:solidFill>
                  <a:srgbClr val="C00000"/>
                </a:solidFill>
              </a:rPr>
              <a:t>k</a:t>
            </a:r>
            <a:r>
              <a:rPr lang="en-US" sz="1400" dirty="0" err="1" smtClean="0">
                <a:solidFill>
                  <a:srgbClr val="C00000"/>
                </a:solidFill>
              </a:rPr>
              <a:t>z</a:t>
            </a:r>
            <a:r>
              <a:rPr lang="en-US" dirty="0" smtClean="0">
                <a:solidFill>
                  <a:srgbClr val="C00000"/>
                </a:solidFill>
              </a:rPr>
              <a:t>/|</a:t>
            </a:r>
            <a:r>
              <a:rPr lang="en-US" b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|.</a:t>
            </a:r>
          </a:p>
          <a:p>
            <a:r>
              <a:rPr lang="en-US" b="1" dirty="0" smtClean="0">
                <a:solidFill>
                  <a:srgbClr val="C00000"/>
                </a:solidFill>
              </a:rPr>
              <a:t>c</a:t>
            </a:r>
            <a:r>
              <a:rPr lang="en-US" sz="1200" i="1" dirty="0" smtClean="0">
                <a:solidFill>
                  <a:srgbClr val="C00000"/>
                </a:solidFill>
              </a:rPr>
              <a:t>g</a:t>
            </a:r>
            <a:r>
              <a:rPr lang="en-US" dirty="0" smtClean="0">
                <a:solidFill>
                  <a:srgbClr val="C00000"/>
                </a:solidFill>
              </a:rPr>
              <a:t> is then perpendicular to </a:t>
            </a:r>
            <a:r>
              <a:rPr lang="en-US" b="1" dirty="0" smtClean="0">
                <a:solidFill>
                  <a:srgbClr val="C00000"/>
                </a:solidFill>
              </a:rPr>
              <a:t>k </a:t>
            </a:r>
            <a:r>
              <a:rPr lang="en-US" dirty="0" smtClean="0">
                <a:solidFill>
                  <a:srgbClr val="C00000"/>
                </a:solidFill>
              </a:rPr>
              <a:t>and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 err="1" smtClean="0">
                <a:solidFill>
                  <a:srgbClr val="C00000"/>
                </a:solidFill>
              </a:rPr>
              <a:t>c</a:t>
            </a:r>
            <a:r>
              <a:rPr lang="en-US" sz="1200" i="1" dirty="0" err="1" smtClean="0">
                <a:solidFill>
                  <a:srgbClr val="C00000"/>
                </a:solidFill>
              </a:rPr>
              <a:t>p</a:t>
            </a:r>
            <a:r>
              <a:rPr lang="en-US" dirty="0" smtClean="0">
                <a:solidFill>
                  <a:srgbClr val="C00000"/>
                </a:solidFill>
              </a:rPr>
              <a:t> is parallel to </a:t>
            </a:r>
            <a:r>
              <a:rPr lang="en-US" b="1" dirty="0" smtClean="0">
                <a:solidFill>
                  <a:srgbClr val="C00000"/>
                </a:solidFill>
              </a:rPr>
              <a:t>k</a:t>
            </a:r>
            <a:r>
              <a:rPr lang="en-US" dirty="0" smtClean="0">
                <a:solidFill>
                  <a:srgbClr val="C00000"/>
                </a:solidFill>
              </a:rPr>
              <a:t>. </a:t>
            </a:r>
            <a:endParaRPr lang="en-GB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61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18925" y="-93119"/>
            <a:ext cx="3175228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3. A Bizarre Experiment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16" y="597901"/>
            <a:ext cx="6010685" cy="424841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273" y="2246811"/>
            <a:ext cx="5865224" cy="402675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179102" y="6404190"/>
            <a:ext cx="6086341" cy="4001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BUT: how does the fluid at A know to move at speed </a:t>
            </a:r>
            <a:r>
              <a:rPr lang="en-US" sz="2000" b="1" i="1" dirty="0" smtClean="0">
                <a:solidFill>
                  <a:srgbClr val="C00000"/>
                </a:solidFill>
              </a:rPr>
              <a:t>V</a:t>
            </a:r>
            <a:r>
              <a:rPr lang="en-US" sz="2000" b="1" dirty="0" smtClean="0">
                <a:solidFill>
                  <a:srgbClr val="C00000"/>
                </a:solidFill>
              </a:rPr>
              <a:t>?</a:t>
            </a:r>
            <a:endParaRPr lang="en-GB" sz="2000" b="1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444" y="276911"/>
            <a:ext cx="4858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Bizarre dispersion leads to bizarre phenomena…</a:t>
            </a:r>
            <a:endParaRPr lang="en-GB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5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79002" y="0"/>
            <a:ext cx="4142160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3. A Bizarre </a:t>
            </a:r>
            <a:r>
              <a:rPr lang="en-US" sz="2400" b="1" u="sng" dirty="0" smtClean="0">
                <a:solidFill>
                  <a:srgbClr val="C00000"/>
                </a:solidFill>
              </a:rPr>
              <a:t>Experiment,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5" y="751532"/>
            <a:ext cx="6261867" cy="561615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335" y="3004458"/>
            <a:ext cx="4436631" cy="3363232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103889" y="2604348"/>
            <a:ext cx="4156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Similarly, move disc slowly to the right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69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0566" y="-60012"/>
            <a:ext cx="4142160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3. A Bizarre Experiment, </a:t>
            </a:r>
            <a:r>
              <a:rPr lang="en-US" sz="2400" b="1" u="sng" dirty="0" err="1">
                <a:solidFill>
                  <a:srgbClr val="C00000"/>
                </a:solidFill>
              </a:rPr>
              <a:t>Cont</a:t>
            </a:r>
            <a:r>
              <a:rPr lang="en-US" sz="2400" b="1" u="sng" dirty="0">
                <a:solidFill>
                  <a:srgbClr val="C00000"/>
                </a:solidFill>
              </a:rPr>
              <a:t>…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66" y="505973"/>
            <a:ext cx="6699685" cy="323358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833" y="3799570"/>
            <a:ext cx="6205603" cy="290528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72" y="3980334"/>
            <a:ext cx="4870218" cy="264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6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2096</TotalTime>
  <Words>280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229</cp:revision>
  <dcterms:created xsi:type="dcterms:W3CDTF">2020-08-18T19:44:59Z</dcterms:created>
  <dcterms:modified xsi:type="dcterms:W3CDTF">2020-12-18T12:32:28Z</dcterms:modified>
</cp:coreProperties>
</file>

<file path=docProps/thumbnail.jpeg>
</file>